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300" r:id="rId5"/>
    <p:sldId id="308" r:id="rId6"/>
    <p:sldId id="309" r:id="rId7"/>
    <p:sldId id="342" r:id="rId8"/>
    <p:sldId id="310" r:id="rId9"/>
    <p:sldId id="343" r:id="rId10"/>
    <p:sldId id="344" r:id="rId11"/>
    <p:sldId id="345" r:id="rId12"/>
    <p:sldId id="346" r:id="rId13"/>
    <p:sldId id="347" r:id="rId14"/>
    <p:sldId id="348" r:id="rId15"/>
    <p:sldId id="349" r:id="rId16"/>
    <p:sldId id="350" r:id="rId17"/>
    <p:sldId id="351" r:id="rId18"/>
    <p:sldId id="352" r:id="rId19"/>
    <p:sldId id="312" r:id="rId20"/>
    <p:sldId id="353" r:id="rId21"/>
    <p:sldId id="31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72"/>
  </p:normalViewPr>
  <p:slideViewPr>
    <p:cSldViewPr snapToGrid="0">
      <p:cViewPr varScale="1">
        <p:scale>
          <a:sx n="64" d="100"/>
          <a:sy n="64" d="100"/>
        </p:scale>
        <p:origin x="978" y="78"/>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12/15/2024</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27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icon to add table</a:t>
            </a:r>
            <a:endParaRPr lang="en-US" dirty="0"/>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1086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2851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79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F284CE42-5F4D-E722-7ABC-852575A3EBA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52FCB7E-A25D-2786-57F4-CAC8C0B7EE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908020-3841-3809-A971-C013AF1CA4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6D726-924C-E5EB-B28C-E3B9B44623EE}"/>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279A287-35CA-B289-525D-D67FB24B3B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EB2365-305E-AE99-1CD4-605540C718E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530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071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4499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17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r>
              <a:rPr lang="en-US"/>
              <a:t>Click to edit Master title style</a:t>
            </a:r>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80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859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187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145255"/>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922000" y="6145255"/>
            <a:ext cx="845114" cy="365125"/>
          </a:xfrm>
          <a:prstGeom prst="rect">
            <a:avLst/>
          </a:prstGeom>
        </p:spPr>
        <p:txBody>
          <a:bodyPr vert="horz" lIns="91440" tIns="45720" rIns="91440" bIns="45720" rtlCol="0" anchor="ctr"/>
          <a:lstStyle>
            <a:lvl1pPr algn="r">
              <a:defRPr sz="1200">
                <a:solidFill>
                  <a:schemeClr val="bg1"/>
                </a:solidFill>
              </a:defRPr>
            </a:lvl1p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51AFD02D-325A-F2A8-9A62-D6D0AF0693E9}"/>
              </a:ext>
            </a:extLst>
          </p:cNvPr>
          <p:cNvSpPr>
            <a:spLocks noGrp="1"/>
          </p:cNvSpPr>
          <p:nvPr>
            <p:ph type="ftr" sz="quarter" idx="3"/>
          </p:nvPr>
        </p:nvSpPr>
        <p:spPr>
          <a:xfrm>
            <a:off x="4038600" y="6145255"/>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67" r:id="rId5"/>
    <p:sldLayoutId id="2147483668" r:id="rId6"/>
    <p:sldLayoutId id="2147483669" r:id="rId7"/>
    <p:sldLayoutId id="2147483650" r:id="rId8"/>
    <p:sldLayoutId id="2147483670" r:id="rId9"/>
    <p:sldLayoutId id="2147483671" r:id="rId10"/>
    <p:sldLayoutId id="2147483672" r:id="rId11"/>
    <p:sldLayoutId id="2147483673" r:id="rId12"/>
    <p:sldLayoutId id="2147483674"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www.pngall.com/statistics-png/download/78413"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025232" y="463974"/>
            <a:ext cx="4217424" cy="3709195"/>
          </a:xfrm>
        </p:spPr>
        <p:txBody>
          <a:bodyPr anchor="b">
            <a:normAutofit fontScale="90000"/>
          </a:bodyPr>
          <a:lstStyle/>
          <a:p>
            <a:pPr algn="l"/>
            <a:r>
              <a:rPr lang="en-ZA" b="0" i="0" dirty="0">
                <a:solidFill>
                  <a:srgbClr val="1A202C"/>
                </a:solidFill>
                <a:effectLst/>
                <a:highlight>
                  <a:srgbClr val="FFFFFF"/>
                </a:highlight>
                <a:latin typeface="circular-book"/>
              </a:rPr>
              <a:t>Lead Scoring Case Study by Tabassum Shaikh, Sushant </a:t>
            </a:r>
            <a:r>
              <a:rPr lang="en-ZA" b="0" i="0" dirty="0" err="1">
                <a:solidFill>
                  <a:srgbClr val="1A202C"/>
                </a:solidFill>
                <a:effectLst/>
                <a:highlight>
                  <a:srgbClr val="FFFFFF"/>
                </a:highlight>
                <a:latin typeface="circular-book"/>
              </a:rPr>
              <a:t>Salunke</a:t>
            </a:r>
            <a:r>
              <a:rPr lang="en-ZA" b="0" i="0" dirty="0">
                <a:solidFill>
                  <a:srgbClr val="1A202C"/>
                </a:solidFill>
                <a:effectLst/>
                <a:highlight>
                  <a:srgbClr val="FFFFFF"/>
                </a:highlight>
                <a:latin typeface="circular-book"/>
              </a:rPr>
              <a:t>,  Huang-Yin Tso </a:t>
            </a:r>
          </a:p>
        </p:txBody>
      </p:sp>
      <p:pic>
        <p:nvPicPr>
          <p:cNvPr id="14" name="Picture Placeholder 13" descr="3D graph graphic">
            <a:extLst>
              <a:ext uri="{FF2B5EF4-FFF2-40B4-BE49-F238E27FC236}">
                <a16:creationId xmlns:a16="http://schemas.microsoft.com/office/drawing/2014/main" id="{2048BD92-647F-33AD-A0B3-2AB2D7BE464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035" r="5035"/>
          <a:stretch/>
        </p:blipFill>
        <p:spPr>
          <a:xfrm>
            <a:off x="920158" y="1741488"/>
            <a:ext cx="5394960" cy="3997325"/>
          </a:xfrm>
        </p:spPr>
      </p:pic>
    </p:spTree>
    <p:extLst>
      <p:ext uri="{BB962C8B-B14F-4D97-AF65-F5344CB8AC3E}">
        <p14:creationId xmlns:p14="http://schemas.microsoft.com/office/powerpoint/2010/main" val="4186662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B9305-CEAC-CC8C-64F8-23016DA79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259B0-FC4B-5AE2-0898-10FB4550A493}"/>
              </a:ext>
            </a:extLst>
          </p:cNvPr>
          <p:cNvSpPr>
            <a:spLocks noGrp="1"/>
          </p:cNvSpPr>
          <p:nvPr>
            <p:ph type="ctrTitle"/>
          </p:nvPr>
        </p:nvSpPr>
        <p:spPr>
          <a:xfrm>
            <a:off x="1338863" y="1039953"/>
            <a:ext cx="9143999" cy="781910"/>
          </a:xfrm>
        </p:spPr>
        <p:txBody>
          <a:bodyPr>
            <a:normAutofit/>
          </a:bodyPr>
          <a:lstStyle/>
          <a:p>
            <a:r>
              <a:rPr lang="en-US" sz="3200" dirty="0"/>
              <a:t>Categorical Ordered Univariate Analysis</a:t>
            </a:r>
          </a:p>
        </p:txBody>
      </p:sp>
      <p:sp>
        <p:nvSpPr>
          <p:cNvPr id="4" name="Slide Number Placeholder 3">
            <a:extLst>
              <a:ext uri="{FF2B5EF4-FFF2-40B4-BE49-F238E27FC236}">
                <a16:creationId xmlns:a16="http://schemas.microsoft.com/office/drawing/2014/main" id="{6535AAAD-5360-1C95-F4F4-E59E64398D25}"/>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10</a:t>
            </a:fld>
            <a:endParaRPr lang="en-US" dirty="0"/>
          </a:p>
        </p:txBody>
      </p:sp>
      <p:sp>
        <p:nvSpPr>
          <p:cNvPr id="7" name="TextBox 6">
            <a:extLst>
              <a:ext uri="{FF2B5EF4-FFF2-40B4-BE49-F238E27FC236}">
                <a16:creationId xmlns:a16="http://schemas.microsoft.com/office/drawing/2014/main" id="{6820DFDB-C897-2AF6-32AC-1B90EFFD322F}"/>
              </a:ext>
            </a:extLst>
          </p:cNvPr>
          <p:cNvSpPr txBox="1"/>
          <p:nvPr/>
        </p:nvSpPr>
        <p:spPr>
          <a:xfrm>
            <a:off x="6715593" y="2488367"/>
            <a:ext cx="3477718" cy="1938992"/>
          </a:xfrm>
          <a:prstGeom prst="rect">
            <a:avLst/>
          </a:prstGeom>
          <a:noFill/>
        </p:spPr>
        <p:txBody>
          <a:bodyPr wrap="square" rtlCol="0">
            <a:spAutoFit/>
          </a:bodyPr>
          <a:lstStyle/>
          <a:p>
            <a:r>
              <a:rPr lang="en-US" sz="2400" dirty="0">
                <a:solidFill>
                  <a:schemeClr val="bg1"/>
                </a:solidFill>
              </a:rPr>
              <a:t>Variable indicating whether the customer wants a free copy of 'Mastering the Interview' or not. (No = 0, Yes =1).</a:t>
            </a:r>
            <a:endParaRPr lang="en-ZA" sz="2400" dirty="0">
              <a:solidFill>
                <a:schemeClr val="bg1"/>
              </a:solidFill>
            </a:endParaRPr>
          </a:p>
        </p:txBody>
      </p:sp>
      <p:pic>
        <p:nvPicPr>
          <p:cNvPr id="5" name="Picture 4" descr="A blue and orange pie chart&#10;&#10;Description automatically generated">
            <a:extLst>
              <a:ext uri="{FF2B5EF4-FFF2-40B4-BE49-F238E27FC236}">
                <a16:creationId xmlns:a16="http://schemas.microsoft.com/office/drawing/2014/main" id="{360535EA-0DAE-E5A5-8721-206BCE618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863" y="1821863"/>
            <a:ext cx="4971996" cy="4323392"/>
          </a:xfrm>
          <a:prstGeom prst="rect">
            <a:avLst/>
          </a:prstGeom>
        </p:spPr>
      </p:pic>
    </p:spTree>
    <p:extLst>
      <p:ext uri="{BB962C8B-B14F-4D97-AF65-F5344CB8AC3E}">
        <p14:creationId xmlns:p14="http://schemas.microsoft.com/office/powerpoint/2010/main" val="280335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08037-9C9E-A09E-C51A-E06B1E71F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16BA3-36A6-35A0-606D-CB25A79AA9F0}"/>
              </a:ext>
            </a:extLst>
          </p:cNvPr>
          <p:cNvSpPr>
            <a:spLocks noGrp="1"/>
          </p:cNvSpPr>
          <p:nvPr>
            <p:ph type="ctrTitle"/>
          </p:nvPr>
        </p:nvSpPr>
        <p:spPr>
          <a:xfrm>
            <a:off x="1338863" y="1039953"/>
            <a:ext cx="9143999" cy="781910"/>
          </a:xfrm>
        </p:spPr>
        <p:txBody>
          <a:bodyPr>
            <a:normAutofit/>
          </a:bodyPr>
          <a:lstStyle/>
          <a:p>
            <a:r>
              <a:rPr lang="en-US" sz="3200" dirty="0"/>
              <a:t>Last Lead Activity</a:t>
            </a:r>
          </a:p>
        </p:txBody>
      </p:sp>
      <p:sp>
        <p:nvSpPr>
          <p:cNvPr id="4" name="Slide Number Placeholder 3">
            <a:extLst>
              <a:ext uri="{FF2B5EF4-FFF2-40B4-BE49-F238E27FC236}">
                <a16:creationId xmlns:a16="http://schemas.microsoft.com/office/drawing/2014/main" id="{1FAF7DBB-28B6-F097-FC9C-C34911C38E58}"/>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11</a:t>
            </a:fld>
            <a:endParaRPr lang="en-US" dirty="0"/>
          </a:p>
        </p:txBody>
      </p:sp>
      <p:sp>
        <p:nvSpPr>
          <p:cNvPr id="7" name="TextBox 6">
            <a:extLst>
              <a:ext uri="{FF2B5EF4-FFF2-40B4-BE49-F238E27FC236}">
                <a16:creationId xmlns:a16="http://schemas.microsoft.com/office/drawing/2014/main" id="{58F007AF-6EB4-2D87-FED0-CB613BBB7A84}"/>
              </a:ext>
            </a:extLst>
          </p:cNvPr>
          <p:cNvSpPr txBox="1"/>
          <p:nvPr/>
        </p:nvSpPr>
        <p:spPr>
          <a:xfrm>
            <a:off x="6715593" y="2488367"/>
            <a:ext cx="3477718" cy="1569660"/>
          </a:xfrm>
          <a:prstGeom prst="rect">
            <a:avLst/>
          </a:prstGeom>
          <a:noFill/>
        </p:spPr>
        <p:txBody>
          <a:bodyPr wrap="square" rtlCol="0">
            <a:spAutoFit/>
          </a:bodyPr>
          <a:lstStyle/>
          <a:p>
            <a:r>
              <a:rPr lang="en-US" sz="2400" dirty="0">
                <a:solidFill>
                  <a:schemeClr val="bg1"/>
                </a:solidFill>
              </a:rPr>
              <a:t>From this graph we can see Emails, SMS and phone conversation have high convert rate.</a:t>
            </a:r>
            <a:endParaRPr lang="en-ZA" sz="2400" dirty="0">
              <a:solidFill>
                <a:schemeClr val="bg1"/>
              </a:solidFill>
            </a:endParaRPr>
          </a:p>
        </p:txBody>
      </p:sp>
      <p:pic>
        <p:nvPicPr>
          <p:cNvPr id="9" name="Picture 8" descr="A bar graph with blue and white text&#10;&#10;Description automatically generated">
            <a:extLst>
              <a:ext uri="{FF2B5EF4-FFF2-40B4-BE49-F238E27FC236}">
                <a16:creationId xmlns:a16="http://schemas.microsoft.com/office/drawing/2014/main" id="{A885FA10-5AEC-905E-79CA-BA4E1153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126" y="2041568"/>
            <a:ext cx="5927467" cy="4103687"/>
          </a:xfrm>
          <a:prstGeom prst="rect">
            <a:avLst/>
          </a:prstGeom>
        </p:spPr>
      </p:pic>
    </p:spTree>
    <p:extLst>
      <p:ext uri="{BB962C8B-B14F-4D97-AF65-F5344CB8AC3E}">
        <p14:creationId xmlns:p14="http://schemas.microsoft.com/office/powerpoint/2010/main" val="2067138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6904E-4423-FB82-A1EA-85942FB83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727CE-6521-1B1E-C27B-B71497662FAE}"/>
              </a:ext>
            </a:extLst>
          </p:cNvPr>
          <p:cNvSpPr>
            <a:spLocks noGrp="1"/>
          </p:cNvSpPr>
          <p:nvPr>
            <p:ph type="ctrTitle"/>
          </p:nvPr>
        </p:nvSpPr>
        <p:spPr>
          <a:xfrm>
            <a:off x="1338863" y="1039953"/>
            <a:ext cx="9143999" cy="781910"/>
          </a:xfrm>
        </p:spPr>
        <p:txBody>
          <a:bodyPr>
            <a:normAutofit/>
          </a:bodyPr>
          <a:lstStyle/>
          <a:p>
            <a:r>
              <a:rPr lang="en-US" sz="3200" dirty="0"/>
              <a:t>Do not Email</a:t>
            </a:r>
          </a:p>
        </p:txBody>
      </p:sp>
      <p:sp>
        <p:nvSpPr>
          <p:cNvPr id="4" name="Slide Number Placeholder 3">
            <a:extLst>
              <a:ext uri="{FF2B5EF4-FFF2-40B4-BE49-F238E27FC236}">
                <a16:creationId xmlns:a16="http://schemas.microsoft.com/office/drawing/2014/main" id="{50BBC58A-8DBE-5341-7894-D696ECAB7136}"/>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12</a:t>
            </a:fld>
            <a:endParaRPr lang="en-US" dirty="0"/>
          </a:p>
        </p:txBody>
      </p:sp>
      <p:sp>
        <p:nvSpPr>
          <p:cNvPr id="7" name="TextBox 6">
            <a:extLst>
              <a:ext uri="{FF2B5EF4-FFF2-40B4-BE49-F238E27FC236}">
                <a16:creationId xmlns:a16="http://schemas.microsoft.com/office/drawing/2014/main" id="{C56C0343-2CD9-FF83-4E0B-F42919BA2B46}"/>
              </a:ext>
            </a:extLst>
          </p:cNvPr>
          <p:cNvSpPr txBox="1"/>
          <p:nvPr/>
        </p:nvSpPr>
        <p:spPr>
          <a:xfrm>
            <a:off x="6715593" y="2488367"/>
            <a:ext cx="3477718" cy="1200329"/>
          </a:xfrm>
          <a:prstGeom prst="rect">
            <a:avLst/>
          </a:prstGeom>
          <a:noFill/>
        </p:spPr>
        <p:txBody>
          <a:bodyPr wrap="square" rtlCol="0">
            <a:spAutoFit/>
          </a:bodyPr>
          <a:lstStyle/>
          <a:p>
            <a:r>
              <a:rPr lang="en-US" sz="2400" dirty="0">
                <a:solidFill>
                  <a:schemeClr val="bg1"/>
                </a:solidFill>
              </a:rPr>
              <a:t>Most of peoples don’t want to receive email about courses.</a:t>
            </a:r>
            <a:endParaRPr lang="en-ZA" sz="2400" dirty="0">
              <a:solidFill>
                <a:schemeClr val="bg1"/>
              </a:solidFill>
            </a:endParaRPr>
          </a:p>
        </p:txBody>
      </p:sp>
      <p:pic>
        <p:nvPicPr>
          <p:cNvPr id="5" name="Picture 4" descr="A graph with blue squares&#10;&#10;Description automatically generated">
            <a:extLst>
              <a:ext uri="{FF2B5EF4-FFF2-40B4-BE49-F238E27FC236}">
                <a16:creationId xmlns:a16="http://schemas.microsoft.com/office/drawing/2014/main" id="{E7E5A833-E048-972D-D27B-10B674D7A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49" y="1930504"/>
            <a:ext cx="5561351" cy="4425326"/>
          </a:xfrm>
          <a:prstGeom prst="rect">
            <a:avLst/>
          </a:prstGeom>
        </p:spPr>
      </p:pic>
    </p:spTree>
    <p:extLst>
      <p:ext uri="{BB962C8B-B14F-4D97-AF65-F5344CB8AC3E}">
        <p14:creationId xmlns:p14="http://schemas.microsoft.com/office/powerpoint/2010/main" val="1196669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EA824-D33D-F7B0-69C0-1F4A0D9F5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584DC5-AB32-F214-7ADD-BD4EE270372A}"/>
              </a:ext>
            </a:extLst>
          </p:cNvPr>
          <p:cNvSpPr>
            <a:spLocks noGrp="1"/>
          </p:cNvSpPr>
          <p:nvPr>
            <p:ph type="ctrTitle"/>
          </p:nvPr>
        </p:nvSpPr>
        <p:spPr>
          <a:xfrm>
            <a:off x="1338863" y="1039953"/>
            <a:ext cx="9143999" cy="781910"/>
          </a:xfrm>
        </p:spPr>
        <p:txBody>
          <a:bodyPr>
            <a:normAutofit fontScale="90000"/>
          </a:bodyPr>
          <a:lstStyle/>
          <a:p>
            <a:r>
              <a:rPr lang="en-US" sz="3200" dirty="0"/>
              <a:t>Where are Customers Coming from? Denmark, Bahrain and Hong Kong</a:t>
            </a:r>
          </a:p>
        </p:txBody>
      </p:sp>
      <p:sp>
        <p:nvSpPr>
          <p:cNvPr id="4" name="Slide Number Placeholder 3">
            <a:extLst>
              <a:ext uri="{FF2B5EF4-FFF2-40B4-BE49-F238E27FC236}">
                <a16:creationId xmlns:a16="http://schemas.microsoft.com/office/drawing/2014/main" id="{80DC0C62-AE9A-FEEF-647E-2B1EFA620CCB}"/>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13</a:t>
            </a:fld>
            <a:endParaRPr lang="en-US" dirty="0"/>
          </a:p>
        </p:txBody>
      </p:sp>
      <p:pic>
        <p:nvPicPr>
          <p:cNvPr id="6" name="Picture 5" descr="A graph with blue lines&#10;&#10;Description automatically generated">
            <a:extLst>
              <a:ext uri="{FF2B5EF4-FFF2-40B4-BE49-F238E27FC236}">
                <a16:creationId xmlns:a16="http://schemas.microsoft.com/office/drawing/2014/main" id="{801B2650-A5B9-78D3-DEE7-2DADEBBB7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863" y="2041568"/>
            <a:ext cx="8344783" cy="4468812"/>
          </a:xfrm>
          <a:prstGeom prst="rect">
            <a:avLst/>
          </a:prstGeom>
        </p:spPr>
      </p:pic>
    </p:spTree>
    <p:extLst>
      <p:ext uri="{BB962C8B-B14F-4D97-AF65-F5344CB8AC3E}">
        <p14:creationId xmlns:p14="http://schemas.microsoft.com/office/powerpoint/2010/main" val="2368060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F7669-C4E8-E145-8BAB-2C758AF20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E02F9-3199-8F35-6AD4-9E9CF6AFD1BA}"/>
              </a:ext>
            </a:extLst>
          </p:cNvPr>
          <p:cNvSpPr>
            <a:spLocks noGrp="1"/>
          </p:cNvSpPr>
          <p:nvPr>
            <p:ph type="ctrTitle"/>
          </p:nvPr>
        </p:nvSpPr>
        <p:spPr>
          <a:xfrm>
            <a:off x="1338863" y="1039953"/>
            <a:ext cx="9143999" cy="781910"/>
          </a:xfrm>
        </p:spPr>
        <p:txBody>
          <a:bodyPr>
            <a:normAutofit fontScale="90000"/>
          </a:bodyPr>
          <a:lstStyle/>
          <a:p>
            <a:r>
              <a:rPr lang="en-US" sz="3200" dirty="0"/>
              <a:t>Correlation – there is no correlation between the variables</a:t>
            </a:r>
          </a:p>
        </p:txBody>
      </p:sp>
      <p:sp>
        <p:nvSpPr>
          <p:cNvPr id="4" name="Slide Number Placeholder 3">
            <a:extLst>
              <a:ext uri="{FF2B5EF4-FFF2-40B4-BE49-F238E27FC236}">
                <a16:creationId xmlns:a16="http://schemas.microsoft.com/office/drawing/2014/main" id="{44C9F73C-E22D-271C-9253-BE7C05E6D267}"/>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14</a:t>
            </a:fld>
            <a:endParaRPr lang="en-US" dirty="0"/>
          </a:p>
        </p:txBody>
      </p:sp>
      <p:pic>
        <p:nvPicPr>
          <p:cNvPr id="5" name="Picture 4" descr="A pink and black text&#10;&#10;Description automatically generated">
            <a:extLst>
              <a:ext uri="{FF2B5EF4-FFF2-40B4-BE49-F238E27FC236}">
                <a16:creationId xmlns:a16="http://schemas.microsoft.com/office/drawing/2014/main" id="{A7850FB4-F971-7237-FF6C-172B40D4B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863" y="1821863"/>
            <a:ext cx="8569635" cy="4533967"/>
          </a:xfrm>
          <a:prstGeom prst="rect">
            <a:avLst/>
          </a:prstGeom>
        </p:spPr>
      </p:pic>
    </p:spTree>
    <p:extLst>
      <p:ext uri="{BB962C8B-B14F-4D97-AF65-F5344CB8AC3E}">
        <p14:creationId xmlns:p14="http://schemas.microsoft.com/office/powerpoint/2010/main" val="14647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9B93A-F321-9DD3-0341-1DCFC22E2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204E81-8EE0-3CA5-C725-A26BF958004B}"/>
              </a:ext>
            </a:extLst>
          </p:cNvPr>
          <p:cNvSpPr>
            <a:spLocks noGrp="1"/>
          </p:cNvSpPr>
          <p:nvPr>
            <p:ph type="ctrTitle"/>
          </p:nvPr>
        </p:nvSpPr>
        <p:spPr>
          <a:xfrm>
            <a:off x="1338863" y="1039953"/>
            <a:ext cx="9143999" cy="781910"/>
          </a:xfrm>
        </p:spPr>
        <p:txBody>
          <a:bodyPr>
            <a:normAutofit/>
          </a:bodyPr>
          <a:lstStyle/>
          <a:p>
            <a:r>
              <a:rPr lang="en-US" sz="3200" dirty="0"/>
              <a:t>Model Evaluation – ROC Curve</a:t>
            </a:r>
          </a:p>
        </p:txBody>
      </p:sp>
      <p:sp>
        <p:nvSpPr>
          <p:cNvPr id="4" name="Slide Number Placeholder 3">
            <a:extLst>
              <a:ext uri="{FF2B5EF4-FFF2-40B4-BE49-F238E27FC236}">
                <a16:creationId xmlns:a16="http://schemas.microsoft.com/office/drawing/2014/main" id="{8ECAAD9F-3F0F-6D9B-D4C2-17982291C56A}"/>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15</a:t>
            </a:fld>
            <a:endParaRPr lang="en-US" dirty="0"/>
          </a:p>
        </p:txBody>
      </p:sp>
      <p:pic>
        <p:nvPicPr>
          <p:cNvPr id="6" name="Picture 5" descr="A graph of a positive rate&#10;&#10;Description automatically generated">
            <a:extLst>
              <a:ext uri="{FF2B5EF4-FFF2-40B4-BE49-F238E27FC236}">
                <a16:creationId xmlns:a16="http://schemas.microsoft.com/office/drawing/2014/main" id="{97D82610-F4F5-29E0-6D83-A964775C7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49" y="1821862"/>
            <a:ext cx="6115987" cy="4688517"/>
          </a:xfrm>
          <a:prstGeom prst="rect">
            <a:avLst/>
          </a:prstGeom>
        </p:spPr>
      </p:pic>
      <p:sp>
        <p:nvSpPr>
          <p:cNvPr id="7" name="TextBox 6">
            <a:extLst>
              <a:ext uri="{FF2B5EF4-FFF2-40B4-BE49-F238E27FC236}">
                <a16:creationId xmlns:a16="http://schemas.microsoft.com/office/drawing/2014/main" id="{05527C7E-840D-53AD-CC75-20360800627A}"/>
              </a:ext>
            </a:extLst>
          </p:cNvPr>
          <p:cNvSpPr txBox="1"/>
          <p:nvPr/>
        </p:nvSpPr>
        <p:spPr>
          <a:xfrm>
            <a:off x="7210270" y="1821862"/>
            <a:ext cx="4392118" cy="4247317"/>
          </a:xfrm>
          <a:prstGeom prst="rect">
            <a:avLst/>
          </a:prstGeom>
          <a:noFill/>
        </p:spPr>
        <p:txBody>
          <a:bodyPr wrap="square" rtlCol="0">
            <a:spAutoFit/>
          </a:bodyPr>
          <a:lstStyle/>
          <a:p>
            <a:r>
              <a:rPr lang="en-US" dirty="0">
                <a:solidFill>
                  <a:schemeClr val="bg1"/>
                </a:solidFill>
              </a:rPr>
              <a:t>The </a:t>
            </a:r>
            <a:r>
              <a:rPr lang="en-US" b="1" dirty="0">
                <a:solidFill>
                  <a:schemeClr val="bg1"/>
                </a:solidFill>
              </a:rPr>
              <a:t>ROC curve</a:t>
            </a:r>
            <a:r>
              <a:rPr lang="en-US" dirty="0">
                <a:solidFill>
                  <a:schemeClr val="bg1"/>
                </a:solidFill>
              </a:rPr>
              <a:t> measures how well a model can separate two classes. An </a:t>
            </a:r>
            <a:r>
              <a:rPr lang="en-US" b="1" dirty="0">
                <a:solidFill>
                  <a:schemeClr val="bg1"/>
                </a:solidFill>
              </a:rPr>
              <a:t>AUC value of 0.87</a:t>
            </a:r>
            <a:r>
              <a:rPr lang="en-US" dirty="0">
                <a:solidFill>
                  <a:schemeClr val="bg1"/>
                </a:solidFill>
              </a:rPr>
              <a:t> means the model is very good at predicting which leads will convert. The AUC ranges from </a:t>
            </a:r>
            <a:r>
              <a:rPr lang="en-US" b="1" dirty="0">
                <a:solidFill>
                  <a:schemeClr val="bg1"/>
                </a:solidFill>
              </a:rPr>
              <a:t>0 to 1</a:t>
            </a:r>
            <a:r>
              <a:rPr lang="en-US" dirty="0">
                <a:solidFill>
                  <a:schemeClr val="bg1"/>
                </a:solidFill>
              </a:rPr>
              <a:t>, where </a:t>
            </a:r>
            <a:r>
              <a:rPr lang="en-US" b="1" dirty="0">
                <a:solidFill>
                  <a:schemeClr val="bg1"/>
                </a:solidFill>
              </a:rPr>
              <a:t>0.5</a:t>
            </a:r>
            <a:r>
              <a:rPr lang="en-US" dirty="0">
                <a:solidFill>
                  <a:schemeClr val="bg1"/>
                </a:solidFill>
              </a:rPr>
              <a:t> is random guessing and </a:t>
            </a:r>
            <a:r>
              <a:rPr lang="en-US" b="1" dirty="0">
                <a:solidFill>
                  <a:schemeClr val="bg1"/>
                </a:solidFill>
              </a:rPr>
              <a:t>1</a:t>
            </a:r>
            <a:r>
              <a:rPr lang="en-US" dirty="0">
                <a:solidFill>
                  <a:schemeClr val="bg1"/>
                </a:solidFill>
              </a:rPr>
              <a:t> is perfect. A score of 0.87 shows the model has an </a:t>
            </a:r>
            <a:r>
              <a:rPr lang="en-US" b="1" dirty="0">
                <a:solidFill>
                  <a:schemeClr val="bg1"/>
                </a:solidFill>
              </a:rPr>
              <a:t>87% chance</a:t>
            </a:r>
            <a:r>
              <a:rPr lang="en-US" dirty="0">
                <a:solidFill>
                  <a:schemeClr val="bg1"/>
                </a:solidFill>
              </a:rPr>
              <a:t> of correctly identifying converted and non-converted leads. This means the model balances </a:t>
            </a:r>
            <a:r>
              <a:rPr lang="en-US" b="1" dirty="0">
                <a:solidFill>
                  <a:schemeClr val="bg1"/>
                </a:solidFill>
              </a:rPr>
              <a:t>True Positive Rate</a:t>
            </a:r>
            <a:r>
              <a:rPr lang="en-US" dirty="0">
                <a:solidFill>
                  <a:schemeClr val="bg1"/>
                </a:solidFill>
              </a:rPr>
              <a:t> (sensitivity) and </a:t>
            </a:r>
            <a:r>
              <a:rPr lang="en-US" b="1" dirty="0">
                <a:solidFill>
                  <a:schemeClr val="bg1"/>
                </a:solidFill>
              </a:rPr>
              <a:t>False Positive Rate</a:t>
            </a:r>
            <a:r>
              <a:rPr lang="en-US" dirty="0">
                <a:solidFill>
                  <a:schemeClr val="bg1"/>
                </a:solidFill>
              </a:rPr>
              <a:t> well. Overall, the model is reliable and can help prioritize high-potential leads, making the sales process more efficient.</a:t>
            </a:r>
            <a:endParaRPr lang="en-ZA" dirty="0">
              <a:solidFill>
                <a:schemeClr val="bg1"/>
              </a:solidFill>
            </a:endParaRPr>
          </a:p>
        </p:txBody>
      </p:sp>
    </p:spTree>
    <p:extLst>
      <p:ext uri="{BB962C8B-B14F-4D97-AF65-F5344CB8AC3E}">
        <p14:creationId xmlns:p14="http://schemas.microsoft.com/office/powerpoint/2010/main" val="580917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B9F9E-EC8A-09BD-BA33-8D977519CA34}"/>
              </a:ext>
            </a:extLst>
          </p:cNvPr>
          <p:cNvSpPr>
            <a:spLocks noGrp="1"/>
          </p:cNvSpPr>
          <p:nvPr>
            <p:ph type="title"/>
          </p:nvPr>
        </p:nvSpPr>
        <p:spPr>
          <a:xfrm>
            <a:off x="381000" y="381000"/>
            <a:ext cx="11430000" cy="1325563"/>
          </a:xfrm>
        </p:spPr>
        <p:txBody>
          <a:bodyPr vert="horz" lIns="91440" tIns="45720" rIns="91440" bIns="45720" rtlCol="0" anchor="ctr">
            <a:normAutofit/>
          </a:bodyPr>
          <a:lstStyle/>
          <a:p>
            <a:r>
              <a:rPr lang="en-US" kern="1200" dirty="0">
                <a:latin typeface="+mj-lt"/>
                <a:ea typeface="+mj-ea"/>
                <a:cs typeface="+mj-cs"/>
              </a:rPr>
              <a:t>Our Observations</a:t>
            </a:r>
          </a:p>
        </p:txBody>
      </p:sp>
      <p:sp>
        <p:nvSpPr>
          <p:cNvPr id="7" name="TextBox 6">
            <a:extLst>
              <a:ext uri="{FF2B5EF4-FFF2-40B4-BE49-F238E27FC236}">
                <a16:creationId xmlns:a16="http://schemas.microsoft.com/office/drawing/2014/main" id="{2605A542-E381-56A5-1F08-311CFDAF4B5E}"/>
              </a:ext>
            </a:extLst>
          </p:cNvPr>
          <p:cNvSpPr txBox="1"/>
          <p:nvPr/>
        </p:nvSpPr>
        <p:spPr>
          <a:xfrm>
            <a:off x="1112520" y="1825625"/>
            <a:ext cx="4825294" cy="5774388"/>
          </a:xfrm>
          <a:prstGeom prst="rect">
            <a:avLst/>
          </a:prstGeom>
        </p:spPr>
        <p:txBody>
          <a:bodyPr vert="horz" lIns="91440" tIns="45720" rIns="91440" bIns="45720" rtlCol="0">
            <a:normAutofit/>
          </a:bodyPr>
          <a:lstStyle/>
          <a:p>
            <a:pPr marL="228600" indent="-228600">
              <a:spcBef>
                <a:spcPts val="1000"/>
              </a:spcBef>
              <a:spcAft>
                <a:spcPts val="800"/>
              </a:spcAft>
              <a:buFont typeface="Arial" panose="020B0604020202020204" pitchFamily="34" charset="0"/>
              <a:buChar char="•"/>
            </a:pPr>
            <a:r>
              <a:rPr lang="en-US" dirty="0">
                <a:solidFill>
                  <a:schemeClr val="bg1"/>
                </a:solidFill>
              </a:rPr>
              <a:t>We used logistic regression to train the model with 15 selected features. After training, the model’s performance was evaluated on the training dataset, achieving an accuracy of </a:t>
            </a:r>
            <a:r>
              <a:rPr lang="en-US" b="1" dirty="0">
                <a:solidFill>
                  <a:schemeClr val="bg1"/>
                </a:solidFill>
              </a:rPr>
              <a:t>78.99%</a:t>
            </a:r>
            <a:r>
              <a:rPr lang="en-US" dirty="0">
                <a:solidFill>
                  <a:schemeClr val="bg1"/>
                </a:solidFill>
              </a:rPr>
              <a:t>. This result indicates that the model is learning meaningful patterns from the data and provides a good starting point for further improvement.</a:t>
            </a:r>
          </a:p>
        </p:txBody>
      </p:sp>
      <p:sp>
        <p:nvSpPr>
          <p:cNvPr id="2" name="Slide Number Placeholder 1">
            <a:extLst>
              <a:ext uri="{FF2B5EF4-FFF2-40B4-BE49-F238E27FC236}">
                <a16:creationId xmlns:a16="http://schemas.microsoft.com/office/drawing/2014/main" id="{B1B617AD-09E2-07D1-0572-86BE7139B998}"/>
              </a:ext>
            </a:extLst>
          </p:cNvPr>
          <p:cNvSpPr>
            <a:spLocks noGrp="1"/>
          </p:cNvSpPr>
          <p:nvPr>
            <p:ph type="sldNum" sz="quarter" idx="13"/>
          </p:nvPr>
        </p:nvSpPr>
        <p:spPr>
          <a:xfrm>
            <a:off x="10922000" y="6145255"/>
            <a:ext cx="845114"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16</a:t>
            </a:fld>
            <a:endParaRPr lang="en-US"/>
          </a:p>
        </p:txBody>
      </p:sp>
      <p:pic>
        <p:nvPicPr>
          <p:cNvPr id="5" name="Picture 4" descr="Graph and data illustration">
            <a:extLst>
              <a:ext uri="{FF2B5EF4-FFF2-40B4-BE49-F238E27FC236}">
                <a16:creationId xmlns:a16="http://schemas.microsoft.com/office/drawing/2014/main" id="{0E22D0B8-24F8-F6C5-C5C8-21808F280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583" y="1655164"/>
            <a:ext cx="4206897" cy="2803160"/>
          </a:xfrm>
          <a:prstGeom prst="rect">
            <a:avLst/>
          </a:prstGeom>
        </p:spPr>
      </p:pic>
      <p:sp>
        <p:nvSpPr>
          <p:cNvPr id="6" name="TextBox 5">
            <a:extLst>
              <a:ext uri="{FF2B5EF4-FFF2-40B4-BE49-F238E27FC236}">
                <a16:creationId xmlns:a16="http://schemas.microsoft.com/office/drawing/2014/main" id="{182EE4C6-78A1-EB3F-C82D-F82549D8A0F1}"/>
              </a:ext>
            </a:extLst>
          </p:cNvPr>
          <p:cNvSpPr txBox="1"/>
          <p:nvPr/>
        </p:nvSpPr>
        <p:spPr>
          <a:xfrm>
            <a:off x="641995" y="4317727"/>
            <a:ext cx="10280005"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solidFill>
                  <a:schemeClr val="bg1"/>
                </a:solidFill>
              </a:rPr>
              <a:t>On the test data, we experimented with different decision thresholds to optimize the model’s performance. Initially, a threshold of </a:t>
            </a:r>
            <a:r>
              <a:rPr lang="en-US" b="1" dirty="0">
                <a:solidFill>
                  <a:schemeClr val="bg1"/>
                </a:solidFill>
              </a:rPr>
              <a:t>0.42</a:t>
            </a:r>
            <a:r>
              <a:rPr lang="en-US" dirty="0">
                <a:solidFill>
                  <a:schemeClr val="bg1"/>
                </a:solidFill>
              </a:rPr>
              <a:t> resulted in an accuracy of </a:t>
            </a:r>
            <a:r>
              <a:rPr lang="en-US" b="1" dirty="0">
                <a:solidFill>
                  <a:schemeClr val="bg1"/>
                </a:solidFill>
              </a:rPr>
              <a:t>79.65%</a:t>
            </a:r>
            <a:r>
              <a:rPr lang="en-US" dirty="0">
                <a:solidFill>
                  <a:schemeClr val="bg1"/>
                </a:solidFill>
              </a:rPr>
              <a:t>. We tested other thresholds, including </a:t>
            </a:r>
            <a:r>
              <a:rPr lang="en-US" b="1" dirty="0">
                <a:solidFill>
                  <a:schemeClr val="bg1"/>
                </a:solidFill>
              </a:rPr>
              <a:t>0.3, 0.4, and 0.5</a:t>
            </a:r>
            <a:r>
              <a:rPr lang="en-US" dirty="0">
                <a:solidFill>
                  <a:schemeClr val="bg1"/>
                </a:solidFill>
              </a:rPr>
              <a:t>, and found that a threshold of </a:t>
            </a:r>
            <a:r>
              <a:rPr lang="en-US" b="1" dirty="0">
                <a:solidFill>
                  <a:schemeClr val="bg1"/>
                </a:solidFill>
              </a:rPr>
              <a:t>0.4</a:t>
            </a:r>
            <a:r>
              <a:rPr lang="en-US" dirty="0">
                <a:solidFill>
                  <a:schemeClr val="bg1"/>
                </a:solidFill>
              </a:rPr>
              <a:t> achieved the best accuracy of </a:t>
            </a:r>
            <a:r>
              <a:rPr lang="en-US" b="1" dirty="0">
                <a:solidFill>
                  <a:schemeClr val="bg1"/>
                </a:solidFill>
              </a:rPr>
              <a:t>80.45%</a:t>
            </a:r>
            <a:r>
              <a:rPr lang="en-US" dirty="0">
                <a:solidFill>
                  <a:schemeClr val="bg1"/>
                </a:solidFill>
              </a:rPr>
              <a:t>. This improvement demonstrated that the model generalizes well to unseen data. The results suggest the model is not overfitting and can make reliable and accurate predictions on new leads.</a:t>
            </a:r>
          </a:p>
        </p:txBody>
      </p:sp>
    </p:spTree>
    <p:extLst>
      <p:ext uri="{BB962C8B-B14F-4D97-AF65-F5344CB8AC3E}">
        <p14:creationId xmlns:p14="http://schemas.microsoft.com/office/powerpoint/2010/main" val="1067821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29293-4690-D0A1-4B62-0A9E0BB136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4AA7AC1-2322-02B8-740E-10571BD4427D}"/>
              </a:ext>
            </a:extLst>
          </p:cNvPr>
          <p:cNvSpPr>
            <a:spLocks noGrp="1"/>
          </p:cNvSpPr>
          <p:nvPr>
            <p:ph type="title"/>
          </p:nvPr>
        </p:nvSpPr>
        <p:spPr>
          <a:xfrm>
            <a:off x="381000" y="381000"/>
            <a:ext cx="11430000" cy="1325563"/>
          </a:xfrm>
        </p:spPr>
        <p:txBody>
          <a:bodyPr vert="horz" lIns="91440" tIns="45720" rIns="91440" bIns="45720" rtlCol="0" anchor="ctr">
            <a:normAutofit/>
          </a:bodyPr>
          <a:lstStyle/>
          <a:p>
            <a:r>
              <a:rPr lang="en-US" kern="1200" dirty="0">
                <a:latin typeface="+mj-lt"/>
                <a:ea typeface="+mj-ea"/>
                <a:cs typeface="+mj-cs"/>
              </a:rPr>
              <a:t>Conclusion</a:t>
            </a:r>
          </a:p>
        </p:txBody>
      </p:sp>
      <p:sp>
        <p:nvSpPr>
          <p:cNvPr id="2" name="Slide Number Placeholder 1">
            <a:extLst>
              <a:ext uri="{FF2B5EF4-FFF2-40B4-BE49-F238E27FC236}">
                <a16:creationId xmlns:a16="http://schemas.microsoft.com/office/drawing/2014/main" id="{897FB34F-F281-F9BC-908E-95C400487BD8}"/>
              </a:ext>
            </a:extLst>
          </p:cNvPr>
          <p:cNvSpPr>
            <a:spLocks noGrp="1"/>
          </p:cNvSpPr>
          <p:nvPr>
            <p:ph type="sldNum" sz="quarter" idx="13"/>
          </p:nvPr>
        </p:nvSpPr>
        <p:spPr>
          <a:xfrm>
            <a:off x="10922000" y="6145255"/>
            <a:ext cx="845114"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17</a:t>
            </a:fld>
            <a:endParaRPr lang="en-US"/>
          </a:p>
        </p:txBody>
      </p:sp>
      <p:sp>
        <p:nvSpPr>
          <p:cNvPr id="10" name="TextBox 9">
            <a:extLst>
              <a:ext uri="{FF2B5EF4-FFF2-40B4-BE49-F238E27FC236}">
                <a16:creationId xmlns:a16="http://schemas.microsoft.com/office/drawing/2014/main" id="{68EE4A29-0A08-26C4-AC47-A2466663544C}"/>
              </a:ext>
            </a:extLst>
          </p:cNvPr>
          <p:cNvSpPr txBox="1"/>
          <p:nvPr/>
        </p:nvSpPr>
        <p:spPr>
          <a:xfrm>
            <a:off x="674393" y="863900"/>
            <a:ext cx="11092721" cy="5909310"/>
          </a:xfrm>
          <a:prstGeom prst="rect">
            <a:avLst/>
          </a:prstGeom>
          <a:noFill/>
        </p:spPr>
        <p:txBody>
          <a:bodyPr wrap="square" rtlCol="0">
            <a:spAutoFit/>
          </a:bodyPr>
          <a:lstStyle/>
          <a:p>
            <a:endParaRPr lang="en-US" dirty="0"/>
          </a:p>
          <a:p>
            <a:pPr>
              <a:lnSpc>
                <a:spcPct val="150000"/>
              </a:lnSpc>
            </a:pPr>
            <a:r>
              <a:rPr lang="en-US" sz="1900" dirty="0">
                <a:solidFill>
                  <a:schemeClr val="bg1"/>
                </a:solidFill>
              </a:rPr>
              <a:t>Our approach focused on cleaning and analyzing lead data to predict conversions effectively. We used </a:t>
            </a:r>
            <a:r>
              <a:rPr lang="en-US" sz="1900" b="1" dirty="0">
                <a:solidFill>
                  <a:schemeClr val="bg1"/>
                </a:solidFill>
              </a:rPr>
              <a:t>logistic regression</a:t>
            </a:r>
            <a:r>
              <a:rPr lang="en-US" sz="1900" dirty="0">
                <a:solidFill>
                  <a:schemeClr val="bg1"/>
                </a:solidFill>
              </a:rPr>
              <a:t> to train the model with selected features. Key insights emerged from the graphs:</a:t>
            </a:r>
          </a:p>
          <a:p>
            <a:pPr>
              <a:lnSpc>
                <a:spcPct val="150000"/>
              </a:lnSpc>
              <a:buFont typeface="+mj-lt"/>
              <a:buAutoNum type="arabicPeriod"/>
            </a:pPr>
            <a:r>
              <a:rPr lang="en-US" sz="1900" b="1" dirty="0">
                <a:solidFill>
                  <a:schemeClr val="bg1"/>
                </a:solidFill>
              </a:rPr>
              <a:t>Country Analysis:</a:t>
            </a:r>
            <a:r>
              <a:rPr lang="en-US" sz="1900" dirty="0">
                <a:solidFill>
                  <a:schemeClr val="bg1"/>
                </a:solidFill>
              </a:rPr>
              <a:t> Certain countries have higher lead conversion rates, indicating they should be prioritized. Especially customers from Denmark, Bahrain and Hong Kong.</a:t>
            </a:r>
          </a:p>
          <a:p>
            <a:pPr>
              <a:lnSpc>
                <a:spcPct val="150000"/>
              </a:lnSpc>
              <a:buFont typeface="+mj-lt"/>
              <a:buAutoNum type="arabicPeriod"/>
            </a:pPr>
            <a:r>
              <a:rPr lang="en-US" sz="1900" b="1" dirty="0">
                <a:solidFill>
                  <a:schemeClr val="bg1"/>
                </a:solidFill>
              </a:rPr>
              <a:t>Do Not Email:</a:t>
            </a:r>
            <a:r>
              <a:rPr lang="en-US" sz="1900" dirty="0">
                <a:solidFill>
                  <a:schemeClr val="bg1"/>
                </a:solidFill>
              </a:rPr>
              <a:t> Most of  clients prefer not to receive email, X education would like to explore different marketing mean.</a:t>
            </a:r>
          </a:p>
          <a:p>
            <a:pPr>
              <a:lnSpc>
                <a:spcPct val="150000"/>
              </a:lnSpc>
              <a:buFont typeface="+mj-lt"/>
              <a:buAutoNum type="arabicPeriod"/>
            </a:pPr>
            <a:r>
              <a:rPr lang="en-US" sz="1900" b="1" dirty="0">
                <a:solidFill>
                  <a:schemeClr val="bg1"/>
                </a:solidFill>
              </a:rPr>
              <a:t>Last Lead Activity:</a:t>
            </a:r>
            <a:r>
              <a:rPr lang="en-US" sz="1900" dirty="0">
                <a:solidFill>
                  <a:schemeClr val="bg1"/>
                </a:solidFill>
              </a:rPr>
              <a:t> Features like “SMS Sent” and “Email Received” show strong associations with conversion.</a:t>
            </a:r>
          </a:p>
          <a:p>
            <a:pPr>
              <a:lnSpc>
                <a:spcPct val="150000"/>
              </a:lnSpc>
              <a:buFont typeface="+mj-lt"/>
              <a:buAutoNum type="arabicPeriod"/>
            </a:pPr>
            <a:r>
              <a:rPr lang="en-US" sz="1900" b="1" dirty="0">
                <a:solidFill>
                  <a:schemeClr val="bg1"/>
                </a:solidFill>
              </a:rPr>
              <a:t>Page Views and Visits:</a:t>
            </a:r>
            <a:r>
              <a:rPr lang="en-US" sz="1900" dirty="0">
                <a:solidFill>
                  <a:schemeClr val="bg1"/>
                </a:solidFill>
              </a:rPr>
              <a:t> Outliers indicate some visitors are highly engaged but rare.</a:t>
            </a:r>
          </a:p>
          <a:p>
            <a:pPr>
              <a:lnSpc>
                <a:spcPct val="150000"/>
              </a:lnSpc>
            </a:pPr>
            <a:r>
              <a:rPr lang="en-US" sz="1900" dirty="0">
                <a:solidFill>
                  <a:schemeClr val="bg1"/>
                </a:solidFill>
              </a:rPr>
              <a:t>The model achieved a solid performance, identifying critical factors to prioritize high-potential leads efficiently.</a:t>
            </a:r>
          </a:p>
          <a:p>
            <a:endParaRPr lang="en-ZA" dirty="0"/>
          </a:p>
        </p:txBody>
      </p:sp>
    </p:spTree>
    <p:extLst>
      <p:ext uri="{BB962C8B-B14F-4D97-AF65-F5344CB8AC3E}">
        <p14:creationId xmlns:p14="http://schemas.microsoft.com/office/powerpoint/2010/main" val="86190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36B3-6688-F44F-0765-B9F7F44FB61F}"/>
              </a:ext>
            </a:extLst>
          </p:cNvPr>
          <p:cNvSpPr>
            <a:spLocks noGrp="1"/>
          </p:cNvSpPr>
          <p:nvPr>
            <p:ph type="title"/>
          </p:nvPr>
        </p:nvSpPr>
        <p:spPr>
          <a:xfrm>
            <a:off x="381000" y="381000"/>
            <a:ext cx="11430000" cy="1179175"/>
          </a:xfrm>
        </p:spPr>
        <p:txBody>
          <a:bodyPr>
            <a:normAutofit/>
          </a:bodyPr>
          <a:lstStyle/>
          <a:p>
            <a:r>
              <a:rPr lang="en-ZA" dirty="0"/>
              <a:t>The End</a:t>
            </a:r>
            <a:endParaRPr lang="en-US" dirty="0"/>
          </a:p>
        </p:txBody>
      </p:sp>
      <p:sp>
        <p:nvSpPr>
          <p:cNvPr id="3" name="Slide Number Placeholder 2">
            <a:extLst>
              <a:ext uri="{FF2B5EF4-FFF2-40B4-BE49-F238E27FC236}">
                <a16:creationId xmlns:a16="http://schemas.microsoft.com/office/drawing/2014/main" id="{42CA788F-A96A-BC1E-FBB1-D5901D496DBA}"/>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18</a:t>
            </a:fld>
            <a:endParaRPr lang="en-US" dirty="0"/>
          </a:p>
        </p:txBody>
      </p:sp>
      <p:pic>
        <p:nvPicPr>
          <p:cNvPr id="8" name="Picture 7" descr="A group of people working on a computer&#10;&#10;Description automatically generated">
            <a:extLst>
              <a:ext uri="{FF2B5EF4-FFF2-40B4-BE49-F238E27FC236}">
                <a16:creationId xmlns:a16="http://schemas.microsoft.com/office/drawing/2014/main" id="{CB587C8E-D0B6-E411-0AF3-17B39C2C641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84860" y="1712522"/>
            <a:ext cx="9034422" cy="4764477"/>
          </a:xfrm>
          <a:prstGeom prst="rect">
            <a:avLst/>
          </a:prstGeom>
        </p:spPr>
      </p:pic>
    </p:spTree>
    <p:extLst>
      <p:ext uri="{BB962C8B-B14F-4D97-AF65-F5344CB8AC3E}">
        <p14:creationId xmlns:p14="http://schemas.microsoft.com/office/powerpoint/2010/main" val="201181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4A7895-3FBB-9134-6284-4A5950F5B493}"/>
              </a:ext>
            </a:extLst>
          </p:cNvPr>
          <p:cNvSpPr>
            <a:spLocks noGrp="1"/>
          </p:cNvSpPr>
          <p:nvPr>
            <p:ph type="ctrTitle"/>
          </p:nvPr>
        </p:nvSpPr>
        <p:spPr>
          <a:xfrm>
            <a:off x="467140" y="576470"/>
            <a:ext cx="10250827" cy="1522153"/>
          </a:xfrm>
        </p:spPr>
        <p:txBody>
          <a:bodyPr/>
          <a:lstStyle/>
          <a:p>
            <a:r>
              <a:rPr lang="en-US" dirty="0"/>
              <a:t>Problem of Our Study</a:t>
            </a:r>
          </a:p>
        </p:txBody>
      </p:sp>
      <p:sp>
        <p:nvSpPr>
          <p:cNvPr id="9" name="Content Placeholder 8">
            <a:extLst>
              <a:ext uri="{FF2B5EF4-FFF2-40B4-BE49-F238E27FC236}">
                <a16:creationId xmlns:a16="http://schemas.microsoft.com/office/drawing/2014/main" id="{49F04B66-5C68-5FD6-773C-3016CF0ACCE4}"/>
              </a:ext>
            </a:extLst>
          </p:cNvPr>
          <p:cNvSpPr>
            <a:spLocks noGrp="1"/>
          </p:cNvSpPr>
          <p:nvPr>
            <p:ph sz="quarter" idx="11"/>
          </p:nvPr>
        </p:nvSpPr>
        <p:spPr>
          <a:xfrm>
            <a:off x="467139" y="1751216"/>
            <a:ext cx="11000336" cy="4759163"/>
          </a:xfrm>
        </p:spPr>
        <p:txBody>
          <a:bodyPr>
            <a:normAutofit fontScale="85000" lnSpcReduction="10000"/>
          </a:bodyPr>
          <a:lstStyle/>
          <a:p>
            <a:pPr marL="342900" indent="-342900" algn="l">
              <a:lnSpc>
                <a:spcPct val="150000"/>
              </a:lnSpc>
              <a:buFont typeface="Arial" panose="020B0604020202020204" pitchFamily="34" charset="0"/>
              <a:buChar char="•"/>
            </a:pPr>
            <a:r>
              <a:rPr lang="en-US" dirty="0"/>
              <a:t>X Education is an online course provider for industry professionals. The company gets leads from its website, online marketing, and referrals. Visitors on the website can browse courses, watch videos, or fill out a form with their contact details. When they provide contact information, they become leads. The sales team follows up with these leads through calls and emails, but only about 30% of them convert into paying customers.</a:t>
            </a:r>
          </a:p>
          <a:p>
            <a:pPr marL="342900" indent="-342900" algn="l">
              <a:lnSpc>
                <a:spcPct val="150000"/>
              </a:lnSpc>
              <a:buFont typeface="Arial" panose="020B0604020202020204" pitchFamily="34" charset="0"/>
              <a:buChar char="•"/>
            </a:pPr>
            <a:r>
              <a:rPr lang="en-US" dirty="0"/>
              <a:t>X Education has a low lead conversion rate. Out of 100 leads, only about 30 become paying customers. The sales team spends a lot of time contacting all leads, including those unlikely to convert. This makes the process inefficient. The company wants to find "Hot Leads"—leads that are more likely to convert—so the sales team can focus on these.</a:t>
            </a:r>
          </a:p>
        </p:txBody>
      </p:sp>
      <p:sp>
        <p:nvSpPr>
          <p:cNvPr id="17" name="Slide Number Placeholder 16">
            <a:extLst>
              <a:ext uri="{FF2B5EF4-FFF2-40B4-BE49-F238E27FC236}">
                <a16:creationId xmlns:a16="http://schemas.microsoft.com/office/drawing/2014/main" id="{E1F36102-91E3-B5B6-05D2-563D2642C9AC}"/>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403403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F5A1F-B233-C75A-B7DC-066E53119DA2}"/>
              </a:ext>
            </a:extLst>
          </p:cNvPr>
          <p:cNvSpPr>
            <a:spLocks noGrp="1"/>
          </p:cNvSpPr>
          <p:nvPr>
            <p:ph type="title"/>
          </p:nvPr>
        </p:nvSpPr>
        <p:spPr>
          <a:xfrm>
            <a:off x="381000" y="381000"/>
            <a:ext cx="11430000" cy="1325563"/>
          </a:xfrm>
        </p:spPr>
        <p:txBody>
          <a:bodyPr anchor="ctr">
            <a:normAutofit/>
          </a:bodyPr>
          <a:lstStyle/>
          <a:p>
            <a:r>
              <a:rPr lang="en-US" dirty="0"/>
              <a:t>Business Objectives</a:t>
            </a:r>
          </a:p>
        </p:txBody>
      </p:sp>
      <p:sp>
        <p:nvSpPr>
          <p:cNvPr id="8" name="Content Placeholder 7">
            <a:extLst>
              <a:ext uri="{FF2B5EF4-FFF2-40B4-BE49-F238E27FC236}">
                <a16:creationId xmlns:a16="http://schemas.microsoft.com/office/drawing/2014/main" id="{309B322C-92BF-3972-EB9C-80C69BC2D96C}"/>
              </a:ext>
            </a:extLst>
          </p:cNvPr>
          <p:cNvSpPr>
            <a:spLocks noGrp="1"/>
          </p:cNvSpPr>
          <p:nvPr>
            <p:ph idx="1"/>
          </p:nvPr>
        </p:nvSpPr>
        <p:spPr>
          <a:xfrm>
            <a:off x="1100852" y="1825625"/>
            <a:ext cx="4678975" cy="4517302"/>
          </a:xfrm>
        </p:spPr>
        <p:txBody>
          <a:bodyPr>
            <a:normAutofit lnSpcReduction="10000"/>
          </a:bodyPr>
          <a:lstStyle/>
          <a:p>
            <a:r>
              <a:rPr lang="en-US" dirty="0"/>
              <a:t>X Education wants to focus its sales efforts on high-potential leads, known as "Hot Leads," to save time and resources. By identifying these promising leads, the company aims to improve the efficiency of its sales process and avoid spending unnecessary time on low-probability leads.</a:t>
            </a:r>
          </a:p>
          <a:p>
            <a:r>
              <a:rPr lang="en-US" dirty="0"/>
              <a:t>The goal is to raise the lead conversion rate from the current 30% to 80%. This will result in more paying customers, higher revenue, and better overall performance of the sales and marketing strategies.</a:t>
            </a:r>
          </a:p>
        </p:txBody>
      </p:sp>
      <p:pic>
        <p:nvPicPr>
          <p:cNvPr id="9" name="Picture 8" descr="Colorful pencils and books">
            <a:extLst>
              <a:ext uri="{FF2B5EF4-FFF2-40B4-BE49-F238E27FC236}">
                <a16:creationId xmlns:a16="http://schemas.microsoft.com/office/drawing/2014/main" id="{842EF4CD-FF0C-E2F8-5709-DD739E8109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12173" y="2515306"/>
            <a:ext cx="4678975" cy="3137939"/>
          </a:xfrm>
          <a:prstGeom prst="rect">
            <a:avLst/>
          </a:prstGeom>
          <a:noFill/>
        </p:spPr>
      </p:pic>
      <p:sp>
        <p:nvSpPr>
          <p:cNvPr id="7" name="Slide Number Placeholder 6">
            <a:extLst>
              <a:ext uri="{FF2B5EF4-FFF2-40B4-BE49-F238E27FC236}">
                <a16:creationId xmlns:a16="http://schemas.microsoft.com/office/drawing/2014/main" id="{62D0F67C-5190-34BB-E17A-17334527211D}"/>
              </a:ext>
            </a:extLst>
          </p:cNvPr>
          <p:cNvSpPr>
            <a:spLocks noGrp="1"/>
          </p:cNvSpPr>
          <p:nvPr>
            <p:ph type="sldNum" sz="quarter" idx="14"/>
          </p:nvPr>
        </p:nvSpPr>
        <p:spPr>
          <a:xfrm>
            <a:off x="10922000" y="6145255"/>
            <a:ext cx="845114" cy="365125"/>
          </a:xfrm>
        </p:spPr>
        <p:txBody>
          <a:bodyPr anchor="ctr">
            <a:normAutofit/>
          </a:bodyPr>
          <a:lstStyle/>
          <a:p>
            <a:pPr>
              <a:spcAft>
                <a:spcPts val="600"/>
              </a:spcAft>
            </a:pPr>
            <a:fld id="{294A09A9-5501-47C1-A89A-A340965A2BE2}" type="slidenum">
              <a:rPr lang="en-US" smtClean="0"/>
              <a:pPr>
                <a:spcAft>
                  <a:spcPts val="600"/>
                </a:spcAft>
              </a:pPr>
              <a:t>3</a:t>
            </a:fld>
            <a:endParaRPr lang="en-US"/>
          </a:p>
        </p:txBody>
      </p:sp>
    </p:spTree>
    <p:extLst>
      <p:ext uri="{BB962C8B-B14F-4D97-AF65-F5344CB8AC3E}">
        <p14:creationId xmlns:p14="http://schemas.microsoft.com/office/powerpoint/2010/main" val="330662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6391-A805-FE77-C8E9-2C476B9A5F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4B4D4A-DE75-AEF4-337C-F0EA4CA772ED}"/>
              </a:ext>
            </a:extLst>
          </p:cNvPr>
          <p:cNvSpPr>
            <a:spLocks noGrp="1"/>
          </p:cNvSpPr>
          <p:nvPr>
            <p:ph type="title"/>
          </p:nvPr>
        </p:nvSpPr>
        <p:spPr>
          <a:xfrm>
            <a:off x="381000" y="381000"/>
            <a:ext cx="11430000" cy="1325563"/>
          </a:xfrm>
        </p:spPr>
        <p:txBody>
          <a:bodyPr anchor="ctr">
            <a:normAutofit/>
          </a:bodyPr>
          <a:lstStyle/>
          <a:p>
            <a:r>
              <a:rPr lang="en-US" dirty="0"/>
              <a:t>Problem Approach</a:t>
            </a:r>
          </a:p>
        </p:txBody>
      </p:sp>
      <p:sp>
        <p:nvSpPr>
          <p:cNvPr id="8" name="Content Placeholder 7">
            <a:extLst>
              <a:ext uri="{FF2B5EF4-FFF2-40B4-BE49-F238E27FC236}">
                <a16:creationId xmlns:a16="http://schemas.microsoft.com/office/drawing/2014/main" id="{4374A0EC-4D92-44C1-9E0E-98E191593FD8}"/>
              </a:ext>
            </a:extLst>
          </p:cNvPr>
          <p:cNvSpPr>
            <a:spLocks noGrp="1"/>
          </p:cNvSpPr>
          <p:nvPr>
            <p:ph idx="1"/>
          </p:nvPr>
        </p:nvSpPr>
        <p:spPr>
          <a:xfrm>
            <a:off x="1100852" y="1825625"/>
            <a:ext cx="10666262" cy="4517302"/>
          </a:xfrm>
        </p:spPr>
        <p:txBody>
          <a:bodyPr>
            <a:normAutofit lnSpcReduction="10000"/>
          </a:bodyPr>
          <a:lstStyle/>
          <a:p>
            <a:r>
              <a:rPr lang="en-US" dirty="0"/>
              <a:t>Importing and Merging Data</a:t>
            </a:r>
          </a:p>
          <a:p>
            <a:r>
              <a:rPr lang="en-US" dirty="0"/>
              <a:t>Inspecting the </a:t>
            </a:r>
            <a:r>
              <a:rPr lang="en-US" dirty="0" err="1"/>
              <a:t>Dataframe</a:t>
            </a:r>
            <a:endParaRPr lang="en-US" dirty="0"/>
          </a:p>
          <a:p>
            <a:r>
              <a:rPr lang="en-US" dirty="0"/>
              <a:t>Data Cleaning and Preparation</a:t>
            </a:r>
          </a:p>
          <a:p>
            <a:r>
              <a:rPr lang="en-US" dirty="0"/>
              <a:t>Data Visualization</a:t>
            </a:r>
          </a:p>
          <a:p>
            <a:r>
              <a:rPr lang="en-US" dirty="0"/>
              <a:t>Bivariate and Multivariate Analysis</a:t>
            </a:r>
          </a:p>
          <a:p>
            <a:r>
              <a:rPr lang="en-US" dirty="0"/>
              <a:t>Creating Dummy Variables</a:t>
            </a:r>
          </a:p>
          <a:p>
            <a:r>
              <a:rPr lang="en-US" dirty="0"/>
              <a:t>Model Building</a:t>
            </a:r>
          </a:p>
          <a:p>
            <a:r>
              <a:rPr lang="en-US" dirty="0"/>
              <a:t>Evaluating Our Model</a:t>
            </a:r>
          </a:p>
          <a:p>
            <a:r>
              <a:rPr lang="en-US" dirty="0"/>
              <a:t>Making Predictions on Test Set</a:t>
            </a:r>
          </a:p>
        </p:txBody>
      </p:sp>
      <p:sp>
        <p:nvSpPr>
          <p:cNvPr id="7" name="Slide Number Placeholder 6">
            <a:extLst>
              <a:ext uri="{FF2B5EF4-FFF2-40B4-BE49-F238E27FC236}">
                <a16:creationId xmlns:a16="http://schemas.microsoft.com/office/drawing/2014/main" id="{C0246457-F536-62B8-9BD2-5EC4D22EABED}"/>
              </a:ext>
            </a:extLst>
          </p:cNvPr>
          <p:cNvSpPr>
            <a:spLocks noGrp="1"/>
          </p:cNvSpPr>
          <p:nvPr>
            <p:ph type="sldNum" sz="quarter" idx="14"/>
          </p:nvPr>
        </p:nvSpPr>
        <p:spPr>
          <a:xfrm>
            <a:off x="10922000" y="6145255"/>
            <a:ext cx="845114" cy="365125"/>
          </a:xfrm>
        </p:spPr>
        <p:txBody>
          <a:bodyPr anchor="ctr">
            <a:normAutofit/>
          </a:bodyPr>
          <a:lstStyle/>
          <a:p>
            <a:pPr>
              <a:spcAft>
                <a:spcPts val="600"/>
              </a:spcAft>
            </a:pPr>
            <a:fld id="{294A09A9-5501-47C1-A89A-A340965A2BE2}" type="slidenum">
              <a:rPr lang="en-US" smtClean="0"/>
              <a:pPr>
                <a:spcAft>
                  <a:spcPts val="600"/>
                </a:spcAft>
              </a:pPr>
              <a:t>4</a:t>
            </a:fld>
            <a:endParaRPr lang="en-US"/>
          </a:p>
        </p:txBody>
      </p:sp>
    </p:spTree>
    <p:extLst>
      <p:ext uri="{BB962C8B-B14F-4D97-AF65-F5344CB8AC3E}">
        <p14:creationId xmlns:p14="http://schemas.microsoft.com/office/powerpoint/2010/main" val="355248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FF48-132C-6DAA-622E-E58AF3A8D4B4}"/>
              </a:ext>
            </a:extLst>
          </p:cNvPr>
          <p:cNvSpPr>
            <a:spLocks noGrp="1"/>
          </p:cNvSpPr>
          <p:nvPr>
            <p:ph type="ctrTitle"/>
          </p:nvPr>
        </p:nvSpPr>
        <p:spPr>
          <a:xfrm>
            <a:off x="1518745" y="507245"/>
            <a:ext cx="9143999" cy="781910"/>
          </a:xfrm>
        </p:spPr>
        <p:txBody>
          <a:bodyPr>
            <a:normAutofit/>
          </a:bodyPr>
          <a:lstStyle/>
          <a:p>
            <a:r>
              <a:rPr lang="en-US" sz="3200" dirty="0"/>
              <a:t>Data Cleaning and Preparation</a:t>
            </a:r>
          </a:p>
        </p:txBody>
      </p:sp>
      <p:sp>
        <p:nvSpPr>
          <p:cNvPr id="4" name="Slide Number Placeholder 3">
            <a:extLst>
              <a:ext uri="{FF2B5EF4-FFF2-40B4-BE49-F238E27FC236}">
                <a16:creationId xmlns:a16="http://schemas.microsoft.com/office/drawing/2014/main" id="{9A5C4D93-CBC8-E70B-5147-AEC324F70254}"/>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5</a:t>
            </a:fld>
            <a:endParaRPr lang="en-US" dirty="0"/>
          </a:p>
        </p:txBody>
      </p:sp>
      <p:pic>
        <p:nvPicPr>
          <p:cNvPr id="6" name="Picture 5" descr="A white rectangular object with black lines and dots&#10;&#10;Description automatically generated">
            <a:extLst>
              <a:ext uri="{FF2B5EF4-FFF2-40B4-BE49-F238E27FC236}">
                <a16:creationId xmlns:a16="http://schemas.microsoft.com/office/drawing/2014/main" id="{2B52D075-C088-2AD3-E670-EA65EA7F6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242" y="1462736"/>
            <a:ext cx="5014040" cy="3602743"/>
          </a:xfrm>
          <a:prstGeom prst="rect">
            <a:avLst/>
          </a:prstGeom>
        </p:spPr>
      </p:pic>
      <p:pic>
        <p:nvPicPr>
          <p:cNvPr id="8" name="Picture 7" descr="A blue rectangular object with black lines&#10;&#10;Description automatically generated">
            <a:extLst>
              <a:ext uri="{FF2B5EF4-FFF2-40B4-BE49-F238E27FC236}">
                <a16:creationId xmlns:a16="http://schemas.microsoft.com/office/drawing/2014/main" id="{D0E59043-F0B2-7A4B-6DCD-7CD58C987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026" y="1462736"/>
            <a:ext cx="5303531" cy="3602743"/>
          </a:xfrm>
          <a:prstGeom prst="rect">
            <a:avLst/>
          </a:prstGeom>
        </p:spPr>
      </p:pic>
    </p:spTree>
    <p:extLst>
      <p:ext uri="{BB962C8B-B14F-4D97-AF65-F5344CB8AC3E}">
        <p14:creationId xmlns:p14="http://schemas.microsoft.com/office/powerpoint/2010/main" val="397944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2E10E-169C-DCC4-2379-5A77A871A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17005-C9C3-DB18-DE4E-7F9B544233FD}"/>
              </a:ext>
            </a:extLst>
          </p:cNvPr>
          <p:cNvSpPr>
            <a:spLocks noGrp="1"/>
          </p:cNvSpPr>
          <p:nvPr>
            <p:ph type="ctrTitle"/>
          </p:nvPr>
        </p:nvSpPr>
        <p:spPr>
          <a:xfrm>
            <a:off x="1518745" y="507245"/>
            <a:ext cx="9143999" cy="781910"/>
          </a:xfrm>
        </p:spPr>
        <p:txBody>
          <a:bodyPr>
            <a:normAutofit/>
          </a:bodyPr>
          <a:lstStyle/>
          <a:p>
            <a:r>
              <a:rPr lang="en-US" sz="3200" dirty="0"/>
              <a:t>Data Cleaning and Preparation</a:t>
            </a:r>
          </a:p>
        </p:txBody>
      </p:sp>
      <p:sp>
        <p:nvSpPr>
          <p:cNvPr id="4" name="Slide Number Placeholder 3">
            <a:extLst>
              <a:ext uri="{FF2B5EF4-FFF2-40B4-BE49-F238E27FC236}">
                <a16:creationId xmlns:a16="http://schemas.microsoft.com/office/drawing/2014/main" id="{CD54F43C-0DB2-8458-B128-57BC089298B4}"/>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6</a:t>
            </a:fld>
            <a:endParaRPr lang="en-US" dirty="0"/>
          </a:p>
        </p:txBody>
      </p:sp>
      <p:pic>
        <p:nvPicPr>
          <p:cNvPr id="5" name="Picture 4" descr="A white rectangular object with a blue line&#10;&#10;Description automatically generated">
            <a:extLst>
              <a:ext uri="{FF2B5EF4-FFF2-40B4-BE49-F238E27FC236}">
                <a16:creationId xmlns:a16="http://schemas.microsoft.com/office/drawing/2014/main" id="{5CC6CDC0-9D62-A66D-0D9B-7830AC80C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58" y="1627628"/>
            <a:ext cx="5148082" cy="3602743"/>
          </a:xfrm>
          <a:prstGeom prst="rect">
            <a:avLst/>
          </a:prstGeom>
        </p:spPr>
      </p:pic>
      <p:sp>
        <p:nvSpPr>
          <p:cNvPr id="7" name="TextBox 6">
            <a:extLst>
              <a:ext uri="{FF2B5EF4-FFF2-40B4-BE49-F238E27FC236}">
                <a16:creationId xmlns:a16="http://schemas.microsoft.com/office/drawing/2014/main" id="{39543597-625F-0206-1ADC-05ACB1A57C17}"/>
              </a:ext>
            </a:extLst>
          </p:cNvPr>
          <p:cNvSpPr txBox="1"/>
          <p:nvPr/>
        </p:nvSpPr>
        <p:spPr>
          <a:xfrm>
            <a:off x="6265162" y="1481398"/>
            <a:ext cx="5261547" cy="5355312"/>
          </a:xfrm>
          <a:prstGeom prst="rect">
            <a:avLst/>
          </a:prstGeom>
          <a:noFill/>
        </p:spPr>
        <p:txBody>
          <a:bodyPr wrap="square" rtlCol="0">
            <a:spAutoFit/>
          </a:bodyPr>
          <a:lstStyle/>
          <a:p>
            <a:r>
              <a:rPr lang="en-US" dirty="0">
                <a:solidFill>
                  <a:schemeClr val="bg1"/>
                </a:solidFill>
              </a:rPr>
              <a:t>The three boxplots represent the following:</a:t>
            </a:r>
          </a:p>
          <a:p>
            <a:pPr>
              <a:buFont typeface="+mj-lt"/>
              <a:buAutoNum type="arabicPeriod"/>
            </a:pPr>
            <a:r>
              <a:rPr lang="en-US" b="1" dirty="0">
                <a:solidFill>
                  <a:schemeClr val="bg1"/>
                </a:solidFill>
              </a:rPr>
              <a:t>Page Views Per Visit:</a:t>
            </a:r>
            <a:br>
              <a:rPr lang="en-US" dirty="0">
                <a:solidFill>
                  <a:schemeClr val="bg1"/>
                </a:solidFill>
              </a:rPr>
            </a:br>
            <a:r>
              <a:rPr lang="en-US" dirty="0">
                <a:solidFill>
                  <a:schemeClr val="bg1"/>
                </a:solidFill>
              </a:rPr>
              <a:t>This plot shows significant outliers, with most data points clustered below 10. A few extreme outliers (above 50) indicate visitors with unusually high page views.</a:t>
            </a:r>
          </a:p>
          <a:p>
            <a:pPr>
              <a:buFont typeface="+mj-lt"/>
              <a:buAutoNum type="arabicPeriod"/>
            </a:pPr>
            <a:r>
              <a:rPr lang="en-US" b="1" dirty="0">
                <a:solidFill>
                  <a:schemeClr val="bg1"/>
                </a:solidFill>
              </a:rPr>
              <a:t>Total Time Spent on Website:</a:t>
            </a:r>
            <a:br>
              <a:rPr lang="en-US" dirty="0">
                <a:solidFill>
                  <a:schemeClr val="bg1"/>
                </a:solidFill>
              </a:rPr>
            </a:br>
            <a:r>
              <a:rPr lang="en-US" dirty="0">
                <a:solidFill>
                  <a:schemeClr val="bg1"/>
                </a:solidFill>
              </a:rPr>
              <a:t>Data is more spread out, ranging from near 0 to over 2,200 seconds. There are no major outliers, but the median time spent appears relatively low, suggesting most users spend minimal time.</a:t>
            </a:r>
          </a:p>
          <a:p>
            <a:pPr>
              <a:buFont typeface="+mj-lt"/>
              <a:buAutoNum type="arabicPeriod"/>
            </a:pPr>
            <a:r>
              <a:rPr lang="en-US" b="1" dirty="0">
                <a:solidFill>
                  <a:schemeClr val="bg1"/>
                </a:solidFill>
              </a:rPr>
              <a:t>Total Visits:</a:t>
            </a:r>
            <a:br>
              <a:rPr lang="en-US" dirty="0">
                <a:solidFill>
                  <a:schemeClr val="bg1"/>
                </a:solidFill>
              </a:rPr>
            </a:br>
            <a:r>
              <a:rPr lang="en-US" dirty="0">
                <a:solidFill>
                  <a:schemeClr val="bg1"/>
                </a:solidFill>
              </a:rPr>
              <a:t>This plot reveals heavy outliers, with most users having fewer than 10 visits. Outliers beyond 50 suggest some visitors repeatedly accessed the website.</a:t>
            </a:r>
          </a:p>
          <a:p>
            <a:r>
              <a:rPr lang="en-US" dirty="0">
                <a:solidFill>
                  <a:schemeClr val="bg1"/>
                </a:solidFill>
              </a:rPr>
              <a:t>Outlier treatment may help improve model accuracy.</a:t>
            </a:r>
          </a:p>
          <a:p>
            <a:endParaRPr lang="en-ZA" dirty="0"/>
          </a:p>
        </p:txBody>
      </p:sp>
    </p:spTree>
    <p:extLst>
      <p:ext uri="{BB962C8B-B14F-4D97-AF65-F5344CB8AC3E}">
        <p14:creationId xmlns:p14="http://schemas.microsoft.com/office/powerpoint/2010/main" val="2786251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A3A8E-A396-A83D-6AE2-0944DC59C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7D4C9-E0A5-467C-6892-19B61DB97C50}"/>
              </a:ext>
            </a:extLst>
          </p:cNvPr>
          <p:cNvSpPr>
            <a:spLocks noGrp="1"/>
          </p:cNvSpPr>
          <p:nvPr>
            <p:ph type="ctrTitle"/>
          </p:nvPr>
        </p:nvSpPr>
        <p:spPr>
          <a:xfrm>
            <a:off x="1338863" y="1039953"/>
            <a:ext cx="9143999" cy="781910"/>
          </a:xfrm>
        </p:spPr>
        <p:txBody>
          <a:bodyPr>
            <a:normAutofit fontScale="90000"/>
          </a:bodyPr>
          <a:lstStyle/>
          <a:p>
            <a:r>
              <a:rPr lang="en-US" sz="3200" dirty="0"/>
              <a:t>Specialization – Leads from unknown, Finance, HR and Marketing management are high frequency to convert</a:t>
            </a:r>
          </a:p>
        </p:txBody>
      </p:sp>
      <p:sp>
        <p:nvSpPr>
          <p:cNvPr id="4" name="Slide Number Placeholder 3">
            <a:extLst>
              <a:ext uri="{FF2B5EF4-FFF2-40B4-BE49-F238E27FC236}">
                <a16:creationId xmlns:a16="http://schemas.microsoft.com/office/drawing/2014/main" id="{BAF4491B-DD10-2CF7-F80F-D16EB6074014}"/>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7</a:t>
            </a:fld>
            <a:endParaRPr lang="en-US" dirty="0"/>
          </a:p>
        </p:txBody>
      </p:sp>
      <p:pic>
        <p:nvPicPr>
          <p:cNvPr id="6" name="Picture 5" descr="A graph of a number of business&#10;&#10;Description automatically generated with medium confidence">
            <a:extLst>
              <a:ext uri="{FF2B5EF4-FFF2-40B4-BE49-F238E27FC236}">
                <a16:creationId xmlns:a16="http://schemas.microsoft.com/office/drawing/2014/main" id="{7FDF01E1-BC09-9454-30F0-9E8AC2D9F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16" y="1821863"/>
            <a:ext cx="10026828" cy="4323392"/>
          </a:xfrm>
          <a:prstGeom prst="rect">
            <a:avLst/>
          </a:prstGeom>
        </p:spPr>
      </p:pic>
    </p:spTree>
    <p:extLst>
      <p:ext uri="{BB962C8B-B14F-4D97-AF65-F5344CB8AC3E}">
        <p14:creationId xmlns:p14="http://schemas.microsoft.com/office/powerpoint/2010/main" val="1211775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BDB34-9BFB-48C2-9D3E-10893DE5E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5B7C6-BED9-78A7-2F27-39EBA9A1730E}"/>
              </a:ext>
            </a:extLst>
          </p:cNvPr>
          <p:cNvSpPr>
            <a:spLocks noGrp="1"/>
          </p:cNvSpPr>
          <p:nvPr>
            <p:ph type="ctrTitle"/>
          </p:nvPr>
        </p:nvSpPr>
        <p:spPr>
          <a:xfrm>
            <a:off x="1338863" y="1039953"/>
            <a:ext cx="9143999" cy="781910"/>
          </a:xfrm>
        </p:spPr>
        <p:txBody>
          <a:bodyPr>
            <a:normAutofit/>
          </a:bodyPr>
          <a:lstStyle/>
          <a:p>
            <a:r>
              <a:rPr lang="en-US" sz="3200" dirty="0"/>
              <a:t>Categorical Ordered Univariate Analysis</a:t>
            </a:r>
          </a:p>
        </p:txBody>
      </p:sp>
      <p:sp>
        <p:nvSpPr>
          <p:cNvPr id="4" name="Slide Number Placeholder 3">
            <a:extLst>
              <a:ext uri="{FF2B5EF4-FFF2-40B4-BE49-F238E27FC236}">
                <a16:creationId xmlns:a16="http://schemas.microsoft.com/office/drawing/2014/main" id="{543D45FA-F2F7-9AD3-39E8-2115F501E4EA}"/>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8</a:t>
            </a:fld>
            <a:endParaRPr lang="en-US" dirty="0"/>
          </a:p>
        </p:txBody>
      </p:sp>
      <p:pic>
        <p:nvPicPr>
          <p:cNvPr id="5" name="Picture 4" descr="A blue circle with a orange triangle&#10;&#10;Description automatically generated">
            <a:extLst>
              <a:ext uri="{FF2B5EF4-FFF2-40B4-BE49-F238E27FC236}">
                <a16:creationId xmlns:a16="http://schemas.microsoft.com/office/drawing/2014/main" id="{E92ABB60-013A-DD21-9A25-62AE19191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044" y="2130173"/>
            <a:ext cx="5187775" cy="4015082"/>
          </a:xfrm>
          <a:prstGeom prst="rect">
            <a:avLst/>
          </a:prstGeom>
        </p:spPr>
      </p:pic>
      <p:sp>
        <p:nvSpPr>
          <p:cNvPr id="7" name="TextBox 6">
            <a:extLst>
              <a:ext uri="{FF2B5EF4-FFF2-40B4-BE49-F238E27FC236}">
                <a16:creationId xmlns:a16="http://schemas.microsoft.com/office/drawing/2014/main" id="{2BABC6F4-5DDC-E4A1-E4C5-6961E0DAB4EB}"/>
              </a:ext>
            </a:extLst>
          </p:cNvPr>
          <p:cNvSpPr txBox="1"/>
          <p:nvPr/>
        </p:nvSpPr>
        <p:spPr>
          <a:xfrm>
            <a:off x="6715593" y="2488367"/>
            <a:ext cx="3477718" cy="2677656"/>
          </a:xfrm>
          <a:prstGeom prst="rect">
            <a:avLst/>
          </a:prstGeom>
          <a:noFill/>
        </p:spPr>
        <p:txBody>
          <a:bodyPr wrap="square" rtlCol="0">
            <a:spAutoFit/>
          </a:bodyPr>
          <a:lstStyle/>
          <a:p>
            <a:r>
              <a:rPr lang="en-US" sz="2400" dirty="0">
                <a:solidFill>
                  <a:schemeClr val="bg1"/>
                </a:solidFill>
              </a:rPr>
              <a:t>An indicator variable selected by the customer wherein they select whether of not they want to be called about the course or not (No = 0, Yes =1).</a:t>
            </a:r>
            <a:endParaRPr lang="en-ZA" sz="2400" dirty="0">
              <a:solidFill>
                <a:schemeClr val="bg1"/>
              </a:solidFill>
            </a:endParaRPr>
          </a:p>
        </p:txBody>
      </p:sp>
    </p:spTree>
    <p:extLst>
      <p:ext uri="{BB962C8B-B14F-4D97-AF65-F5344CB8AC3E}">
        <p14:creationId xmlns:p14="http://schemas.microsoft.com/office/powerpoint/2010/main" val="325805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6F2A6-3597-8C0A-5053-606CB62DD2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BE533-0475-53D9-B5DD-547D6F9D1ACF}"/>
              </a:ext>
            </a:extLst>
          </p:cNvPr>
          <p:cNvSpPr>
            <a:spLocks noGrp="1"/>
          </p:cNvSpPr>
          <p:nvPr>
            <p:ph type="ctrTitle"/>
          </p:nvPr>
        </p:nvSpPr>
        <p:spPr>
          <a:xfrm>
            <a:off x="1338863" y="1039953"/>
            <a:ext cx="9143999" cy="781910"/>
          </a:xfrm>
        </p:spPr>
        <p:txBody>
          <a:bodyPr>
            <a:normAutofit/>
          </a:bodyPr>
          <a:lstStyle/>
          <a:p>
            <a:r>
              <a:rPr lang="en-US" sz="3200" dirty="0"/>
              <a:t>Categorical Ordered Univariate Analysis</a:t>
            </a:r>
          </a:p>
        </p:txBody>
      </p:sp>
      <p:sp>
        <p:nvSpPr>
          <p:cNvPr id="4" name="Slide Number Placeholder 3">
            <a:extLst>
              <a:ext uri="{FF2B5EF4-FFF2-40B4-BE49-F238E27FC236}">
                <a16:creationId xmlns:a16="http://schemas.microsoft.com/office/drawing/2014/main" id="{37302341-1877-0CC8-F460-6653FC813E32}"/>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9</a:t>
            </a:fld>
            <a:endParaRPr lang="en-US" dirty="0"/>
          </a:p>
        </p:txBody>
      </p:sp>
      <p:sp>
        <p:nvSpPr>
          <p:cNvPr id="7" name="TextBox 6">
            <a:extLst>
              <a:ext uri="{FF2B5EF4-FFF2-40B4-BE49-F238E27FC236}">
                <a16:creationId xmlns:a16="http://schemas.microsoft.com/office/drawing/2014/main" id="{CD35AF7F-FDE5-8AC2-7644-314F2E4A723E}"/>
              </a:ext>
            </a:extLst>
          </p:cNvPr>
          <p:cNvSpPr txBox="1"/>
          <p:nvPr/>
        </p:nvSpPr>
        <p:spPr>
          <a:xfrm>
            <a:off x="6715593" y="2488367"/>
            <a:ext cx="3477718" cy="1938992"/>
          </a:xfrm>
          <a:prstGeom prst="rect">
            <a:avLst/>
          </a:prstGeom>
          <a:noFill/>
        </p:spPr>
        <p:txBody>
          <a:bodyPr wrap="square" rtlCol="0">
            <a:spAutoFit/>
          </a:bodyPr>
          <a:lstStyle/>
          <a:p>
            <a:r>
              <a:rPr lang="en-US" sz="2400" dirty="0">
                <a:solidFill>
                  <a:schemeClr val="bg1"/>
                </a:solidFill>
              </a:rPr>
              <a:t>Variable indicating whether a lead has been successfully converted or not (No = 0, Yes =1).</a:t>
            </a:r>
            <a:endParaRPr lang="en-ZA" sz="2400" dirty="0">
              <a:solidFill>
                <a:schemeClr val="bg1"/>
              </a:solidFill>
            </a:endParaRPr>
          </a:p>
        </p:txBody>
      </p:sp>
      <p:pic>
        <p:nvPicPr>
          <p:cNvPr id="6" name="Picture 5" descr="A blue and orange pie chart&#10;&#10;Description automatically generated">
            <a:extLst>
              <a:ext uri="{FF2B5EF4-FFF2-40B4-BE49-F238E27FC236}">
                <a16:creationId xmlns:a16="http://schemas.microsoft.com/office/drawing/2014/main" id="{C1E7F259-B1E2-7712-FB55-FA47BFE71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863" y="1821863"/>
            <a:ext cx="4757137" cy="4323392"/>
          </a:xfrm>
          <a:prstGeom prst="rect">
            <a:avLst/>
          </a:prstGeom>
        </p:spPr>
      </p:pic>
    </p:spTree>
    <p:extLst>
      <p:ext uri="{BB962C8B-B14F-4D97-AF65-F5344CB8AC3E}">
        <p14:creationId xmlns:p14="http://schemas.microsoft.com/office/powerpoint/2010/main" val="1717017962"/>
      </p:ext>
    </p:extLst>
  </p:cSld>
  <p:clrMapOvr>
    <a:masterClrMapping/>
  </p:clrMapOvr>
</p:sld>
</file>

<file path=ppt/theme/theme1.xml><?xml version="1.0" encoding="utf-8"?>
<a:theme xmlns:a="http://schemas.openxmlformats.org/drawingml/2006/main" name="Madison">
  <a:themeElements>
    <a:clrScheme name="TM45439525">
      <a:dk1>
        <a:srgbClr val="000000"/>
      </a:dk1>
      <a:lt1>
        <a:srgbClr val="FFFFFF"/>
      </a:lt1>
      <a:dk2>
        <a:srgbClr val="1F2C28"/>
      </a:dk2>
      <a:lt2>
        <a:srgbClr val="E7E6E6"/>
      </a:lt2>
      <a:accent1>
        <a:srgbClr val="A1D58B"/>
      </a:accent1>
      <a:accent2>
        <a:srgbClr val="5EC795"/>
      </a:accent2>
      <a:accent3>
        <a:srgbClr val="4DADCE"/>
      </a:accent3>
      <a:accent4>
        <a:srgbClr val="CCB756"/>
      </a:accent4>
      <a:accent5>
        <a:srgbClr val="E29B35"/>
      </a:accent5>
      <a:accent6>
        <a:srgbClr val="8DC0C0"/>
      </a:accent6>
      <a:hlink>
        <a:srgbClr val="0563C1"/>
      </a:hlink>
      <a:folHlink>
        <a:srgbClr val="954F72"/>
      </a:folHlink>
    </a:clrScheme>
    <a:fontScheme name="Custom 1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439525_Win32_SL_V10" id="{6D1E132C-EE58-410C-AA79-6634C21077D3}" vid="{B34F418C-A6AD-4EA0-82A8-449DB69F48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A2E04-D8A3-4CD6-A49A-4E88613CFB20}">
  <ds:schemaRefs>
    <ds:schemaRef ds:uri="http://www.w3.org/XML/1998/namespace"/>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16c05727-aa75-4e4a-9b5f-8a80a1165891"/>
    <ds:schemaRef ds:uri="http://purl.org/dc/elements/1.1/"/>
    <ds:schemaRef ds:uri="http://purl.org/dc/terms/"/>
    <ds:schemaRef ds:uri="71af3243-3dd4-4a8d-8c0d-dd76da1f02a5"/>
    <ds:schemaRef ds:uri="http://schemas.microsoft.com/sharepoint/v3"/>
    <ds:schemaRef ds:uri="230e9df3-be65-4c73-a93b-d1236ebd677e"/>
    <ds:schemaRef ds:uri="http://schemas.microsoft.com/office/2006/metadata/properties"/>
  </ds:schemaRefs>
</ds:datastoreItem>
</file>

<file path=customXml/itemProps2.xml><?xml version="1.0" encoding="utf-8"?>
<ds:datastoreItem xmlns:ds="http://schemas.openxmlformats.org/officeDocument/2006/customXml" ds:itemID="{7A6AD6DB-9470-4861-90FA-528B22606C3A}">
  <ds:schemaRefs>
    <ds:schemaRef ds:uri="http://schemas.microsoft.com/sharepoint/v3/contenttype/forms"/>
  </ds:schemaRefs>
</ds:datastoreItem>
</file>

<file path=customXml/itemProps3.xml><?xml version="1.0" encoding="utf-8"?>
<ds:datastoreItem xmlns:ds="http://schemas.openxmlformats.org/officeDocument/2006/customXml" ds:itemID="{D5A97A83-19EA-4F1C-BA10-74DE00109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Vivid circles presentation</Template>
  <TotalTime>1202</TotalTime>
  <Words>998</Words>
  <Application>Microsoft Office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circular-book</vt:lpstr>
      <vt:lpstr>Aptos</vt:lpstr>
      <vt:lpstr>Arial</vt:lpstr>
      <vt:lpstr>Calibri</vt:lpstr>
      <vt:lpstr>Madison</vt:lpstr>
      <vt:lpstr>Lead Scoring Case Study by Tabassum Shaikh, Sushant Salunke,  Huang-Yin Tso </vt:lpstr>
      <vt:lpstr>Problem of Our Study</vt:lpstr>
      <vt:lpstr>Business Objectives</vt:lpstr>
      <vt:lpstr>Problem Approach</vt:lpstr>
      <vt:lpstr>Data Cleaning and Preparation</vt:lpstr>
      <vt:lpstr>Data Cleaning and Preparation</vt:lpstr>
      <vt:lpstr>Specialization – Leads from unknown, Finance, HR and Marketing management are high frequency to convert</vt:lpstr>
      <vt:lpstr>Categorical Ordered Univariate Analysis</vt:lpstr>
      <vt:lpstr>Categorical Ordered Univariate Analysis</vt:lpstr>
      <vt:lpstr>Categorical Ordered Univariate Analysis</vt:lpstr>
      <vt:lpstr>Last Lead Activity</vt:lpstr>
      <vt:lpstr>Do not Email</vt:lpstr>
      <vt:lpstr>Where are Customers Coming from? Denmark, Bahrain and Hong Kong</vt:lpstr>
      <vt:lpstr>Correlation – there is no correlation between the variables</vt:lpstr>
      <vt:lpstr>Model Evaluation – ROC Curve</vt:lpstr>
      <vt:lpstr>Our Observations</vt:lpstr>
      <vt:lpstr>Conclusion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Carolyne Tso</dc:creator>
  <cp:lastModifiedBy>Carolyne Tso</cp:lastModifiedBy>
  <cp:revision>61</cp:revision>
  <dcterms:created xsi:type="dcterms:W3CDTF">2024-08-25T20:48:25Z</dcterms:created>
  <dcterms:modified xsi:type="dcterms:W3CDTF">2024-12-15T15:36:39Z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